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28" r:id="rId2"/>
  </p:sldIdLst>
  <p:sldSz cx="9144000" cy="6858000" type="screen4x3"/>
  <p:notesSz cx="9939338" cy="68072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956" userDrawn="1">
          <p15:clr>
            <a:srgbClr val="A4A3A4"/>
          </p15:clr>
        </p15:guide>
        <p15:guide id="4" pos="287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折笠 俊輔" initials="折笠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CD7D"/>
    <a:srgbClr val="FB81FB"/>
    <a:srgbClr val="E1E3E5"/>
    <a:srgbClr val="20323F"/>
    <a:srgbClr val="87BB83"/>
    <a:srgbClr val="13205D"/>
    <a:srgbClr val="BBE862"/>
    <a:srgbClr val="8FE763"/>
    <a:srgbClr val="E7E8ED"/>
    <a:srgbClr val="C7E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643" autoAdjust="0"/>
    <p:restoredTop sz="96076" autoAdjust="0"/>
  </p:normalViewPr>
  <p:slideViewPr>
    <p:cSldViewPr snapToGrid="0">
      <p:cViewPr varScale="1">
        <p:scale>
          <a:sx n="77" d="100"/>
          <a:sy n="77" d="100"/>
        </p:scale>
        <p:origin x="1212" y="84"/>
      </p:cViewPr>
      <p:guideLst>
        <p:guide orient="horz" pos="3521"/>
        <p:guide pos="2880"/>
        <p:guide orient="horz" pos="1956"/>
        <p:guide pos="28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6737" cy="34030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30286" y="0"/>
            <a:ext cx="4306737" cy="340306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D1A5C55-B4D8-4355-8CDE-1717EBB5A973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3" y="6465808"/>
            <a:ext cx="4306737" cy="34030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30286" y="6465808"/>
            <a:ext cx="4306737" cy="340305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21D9170E-CE8E-4771-A431-6050938C4EF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1345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4307047" cy="340360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9994" y="0"/>
            <a:ext cx="4307047" cy="340360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FE04AA80-9769-485F-BDAE-46AF6F805E74}" type="datetimeFigureOut">
              <a:rPr kumimoji="1" lang="ja-JP" altLang="en-US" smtClean="0"/>
              <a:t>2026/8/26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68663" y="511175"/>
            <a:ext cx="3402012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3934" y="3233422"/>
            <a:ext cx="7951470" cy="3063240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3" y="6465659"/>
            <a:ext cx="4307047" cy="340360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9994" y="6465659"/>
            <a:ext cx="4307047" cy="340360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AD06ADA9-101E-4D35-B502-6D87A387626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6451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06ADA9-101E-4D35-B502-6D87A387626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800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表紙 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611559" y="2060848"/>
            <a:ext cx="7920881" cy="1800200"/>
          </a:xfrm>
          <a:solidFill>
            <a:schemeClr val="accent2"/>
          </a:solidFill>
          <a:ln w="98425" cmpd="dbl">
            <a:solidFill>
              <a:schemeClr val="accent2"/>
            </a:solidFill>
          </a:ln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タイトル</a:t>
            </a:r>
          </a:p>
        </p:txBody>
      </p:sp>
      <p:sp>
        <p:nvSpPr>
          <p:cNvPr id="5" name="テキスト ボックス 4"/>
          <p:cNvSpPr txBox="1"/>
          <p:nvPr userDrawn="1"/>
        </p:nvSpPr>
        <p:spPr>
          <a:xfrm>
            <a:off x="1691680" y="4802485"/>
            <a:ext cx="5760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ja-JP" altLang="en-US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公益財団法人　流通経済研究所</a:t>
            </a:r>
            <a:endParaRPr lang="en-US" altLang="ja-JP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 eaLnBrk="1" hangingPunct="1"/>
            <a:endParaRPr lang="en-US" altLang="ja-JP" sz="140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 eaLnBrk="1" hangingPunct="1"/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〒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102-0074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東京都千代田区九段南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4-8-21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山脇ビル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階</a:t>
            </a:r>
          </a:p>
          <a:p>
            <a:pPr algn="ctr" eaLnBrk="1" hangingPunct="1"/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Tel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03-5213-4531(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代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Fax</a:t>
            </a:r>
            <a:r>
              <a:rPr lang="ja-JP" altLang="en-US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：</a:t>
            </a:r>
            <a:r>
              <a:rPr lang="en-US" altLang="ja-JP" sz="140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03-5276-5457</a:t>
            </a:r>
            <a:endParaRPr lang="en-US" altLang="ja-JP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026" name="Picture 2" descr="C:\Users\shusuke_watanabe\Desktop\images\01_common\dei_logo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6401688"/>
            <a:ext cx="2833291" cy="317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テキスト プレースホルダー 11"/>
          <p:cNvSpPr>
            <a:spLocks noGrp="1"/>
          </p:cNvSpPr>
          <p:nvPr>
            <p:ph type="body" sz="quarter" idx="13" hasCustomPrompt="1"/>
          </p:nvPr>
        </p:nvSpPr>
        <p:spPr>
          <a:xfrm>
            <a:off x="2591594" y="4437112"/>
            <a:ext cx="3960812" cy="4318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kumimoji="1" lang="ja-JP" altLang="en-US"/>
              <a:t>年月日</a:t>
            </a:r>
          </a:p>
        </p:txBody>
      </p:sp>
    </p:spTree>
    <p:extLst>
      <p:ext uri="{BB962C8B-B14F-4D97-AF65-F5344CB8AC3E}">
        <p14:creationId xmlns:p14="http://schemas.microsoft.com/office/powerpoint/2010/main" val="3147751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大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r>
              <a:rPr kumimoji="1" lang="ja-JP" altLang="en-US"/>
              <a:t>大見出し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説明（必要なければ枠ごと削除、入力しなければ表示・印刷されません）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33A13-FEDD-4DF1-9D1D-949B77DE463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zh-TW"/>
              <a:t>©2022 </a:t>
            </a:r>
            <a:r>
              <a:rPr lang="zh-TW" altLang="en-US"/>
              <a:t>公益財団法人流通経済研究所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9119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小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 hasCustomPrompt="1"/>
          </p:nvPr>
        </p:nvSpPr>
        <p:spPr>
          <a:xfrm>
            <a:off x="1691680" y="2708920"/>
            <a:ext cx="5760640" cy="891530"/>
          </a:xfrm>
          <a:noFill/>
          <a:ln w="38100">
            <a:solidFill>
              <a:schemeClr val="bg1">
                <a:lumMod val="50000"/>
              </a:schemeClr>
            </a:solidFill>
          </a:ln>
        </p:spPr>
        <p:txBody>
          <a:bodyPr>
            <a:normAutofit/>
          </a:bodyPr>
          <a:lstStyle>
            <a:lvl1pPr algn="ctr">
              <a:defRPr sz="2400"/>
            </a:lvl1pPr>
          </a:lstStyle>
          <a:p>
            <a:r>
              <a:rPr kumimoji="1" lang="ja-JP" altLang="en-US"/>
              <a:t>小見出し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 hasCustomPrompt="1"/>
          </p:nvPr>
        </p:nvSpPr>
        <p:spPr>
          <a:xfrm>
            <a:off x="1691680" y="3886200"/>
            <a:ext cx="576064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説明（必要なければ枠ごと削除、入力しなければ表示・印刷されません）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33A13-FEDD-4DF1-9D1D-949B77DE463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zh-TW"/>
              <a:t>©2022 </a:t>
            </a:r>
            <a:r>
              <a:rPr lang="zh-TW" altLang="en-US"/>
              <a:t>公益財団法人流通経済研究所</a:t>
            </a:r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84023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33A13-FEDD-4DF1-9D1D-949B77DE4634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フッター プレースホルダー 6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altLang="zh-TW" dirty="0"/>
              <a:t>©202</a:t>
            </a:r>
            <a:r>
              <a:rPr lang="en-US" altLang="ja-JP" dirty="0"/>
              <a:t>3</a:t>
            </a:r>
            <a:r>
              <a:rPr lang="en-US" altLang="zh-TW" dirty="0"/>
              <a:t> </a:t>
            </a:r>
            <a:r>
              <a:rPr lang="zh-TW" altLang="en-US" dirty="0"/>
              <a:t>公益財団法人流通経済研究所</a:t>
            </a:r>
            <a:endParaRPr lang="ja-JP" altLang="en-US" dirty="0"/>
          </a:p>
        </p:txBody>
      </p:sp>
      <p:cxnSp>
        <p:nvCxnSpPr>
          <p:cNvPr id="9" name="直線コネクタ 8"/>
          <p:cNvCxnSpPr/>
          <p:nvPr userDrawn="1"/>
        </p:nvCxnSpPr>
        <p:spPr>
          <a:xfrm>
            <a:off x="0" y="884337"/>
            <a:ext cx="9144000" cy="0"/>
          </a:xfrm>
          <a:prstGeom prst="line">
            <a:avLst/>
          </a:prstGeom>
          <a:ln w="28575"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788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33A13-FEDD-4DF1-9D1D-949B77DE46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317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4096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251520" y="1052736"/>
            <a:ext cx="8640960" cy="5256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732240" y="6473155"/>
            <a:ext cx="2133600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FEA33A13-FEDD-4DF1-9D1D-949B77DE4634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3"/>
          </p:nvPr>
        </p:nvSpPr>
        <p:spPr>
          <a:xfrm>
            <a:off x="3131840" y="646807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TW" dirty="0"/>
              <a:t>©2023 </a:t>
            </a:r>
            <a:r>
              <a:rPr lang="zh-TW" altLang="en-US" dirty="0"/>
              <a:t>公益財団法人流通経済研究所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987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49" r:id="rId2"/>
    <p:sldLayoutId id="2147483657" r:id="rId3"/>
    <p:sldLayoutId id="2147483650" r:id="rId4"/>
    <p:sldLayoutId id="2147483655" r:id="rId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kumimoji="1" sz="2400" kern="1200">
          <a:solidFill>
            <a:schemeClr val="bg2">
              <a:lumMod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2"/>
        </a:buClr>
        <a:buFont typeface="Source Han Sans JP Medium" pitchFamily="34" charset="-128"/>
        <a:buChar char="▍"/>
        <a:defRPr kumimoji="1"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95E17B-057B-418A-8FAB-B52C4D73B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株式会社○○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3582E6B-ADB3-4D15-B26A-F04174DEE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80" y="908720"/>
            <a:ext cx="8640960" cy="494195"/>
          </a:xfrm>
        </p:spPr>
        <p:txBody>
          <a:bodyPr>
            <a:normAutofit/>
          </a:bodyPr>
          <a:lstStyle/>
          <a:p>
            <a:r>
              <a:rPr lang="ja-JP" altLang="en-US" sz="1800" dirty="0"/>
              <a:t>○○</a:t>
            </a:r>
            <a:r>
              <a:rPr lang="ja-JP" altLang="ja-JP" sz="1800" dirty="0"/>
              <a:t>の開発</a:t>
            </a:r>
            <a:r>
              <a:rPr lang="ja-JP" altLang="en-US" sz="1800" dirty="0"/>
              <a:t>　</a:t>
            </a:r>
            <a:r>
              <a:rPr lang="en-US" altLang="ja-JP" sz="1400" i="1" u="sng" dirty="0">
                <a:solidFill>
                  <a:srgbClr val="0070C0"/>
                </a:solidFill>
              </a:rPr>
              <a:t>※</a:t>
            </a:r>
            <a:r>
              <a:rPr lang="ja-JP" altLang="en-US" sz="1400" i="1" u="sng" dirty="0">
                <a:solidFill>
                  <a:srgbClr val="0070C0"/>
                </a:solidFill>
              </a:rPr>
              <a:t>事業計画名を記載</a:t>
            </a:r>
            <a:endParaRPr lang="en-US" altLang="ja-JP" sz="1800" i="1" u="sng" dirty="0">
              <a:solidFill>
                <a:srgbClr val="0070C0"/>
              </a:solidFill>
            </a:endParaRPr>
          </a:p>
        </p:txBody>
      </p:sp>
      <p:graphicFrame>
        <p:nvGraphicFramePr>
          <p:cNvPr id="14" name="表 6">
            <a:extLst>
              <a:ext uri="{FF2B5EF4-FFF2-40B4-BE49-F238E27FC236}">
                <a16:creationId xmlns:a16="http://schemas.microsoft.com/office/drawing/2014/main" id="{DFBEB65C-1BA0-C251-650F-B08DB1D6DB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0926807"/>
              </p:ext>
            </p:extLst>
          </p:nvPr>
        </p:nvGraphicFramePr>
        <p:xfrm>
          <a:off x="4554747" y="1556793"/>
          <a:ext cx="4224201" cy="33534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2142">
                  <a:extLst>
                    <a:ext uri="{9D8B030D-6E8A-4147-A177-3AD203B41FA5}">
                      <a16:colId xmlns:a16="http://schemas.microsoft.com/office/drawing/2014/main" val="1904846933"/>
                    </a:ext>
                  </a:extLst>
                </a:gridCol>
                <a:gridCol w="3512059">
                  <a:extLst>
                    <a:ext uri="{9D8B030D-6E8A-4147-A177-3AD203B41FA5}">
                      <a16:colId xmlns:a16="http://schemas.microsoft.com/office/drawing/2014/main" val="1903599980"/>
                    </a:ext>
                  </a:extLst>
                </a:gridCol>
              </a:tblGrid>
              <a:tr h="594469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事業計画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689147"/>
                  </a:ext>
                </a:extLst>
              </a:tr>
              <a:tr h="275894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事業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内容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kumimoji="1" lang="ja-JP" altLang="en-US" sz="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94009"/>
                  </a:ext>
                </a:extLst>
              </a:tr>
            </a:tbl>
          </a:graphicData>
        </a:graphic>
      </p:graphicFrame>
      <p:graphicFrame>
        <p:nvGraphicFramePr>
          <p:cNvPr id="5" name="表 6">
            <a:extLst>
              <a:ext uri="{FF2B5EF4-FFF2-40B4-BE49-F238E27FC236}">
                <a16:creationId xmlns:a16="http://schemas.microsoft.com/office/drawing/2014/main" id="{B7670678-9DC7-47EC-4F80-8F7F9ECC1A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639218"/>
              </p:ext>
            </p:extLst>
          </p:nvPr>
        </p:nvGraphicFramePr>
        <p:xfrm>
          <a:off x="427023" y="1545597"/>
          <a:ext cx="3979608" cy="34097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8655">
                  <a:extLst>
                    <a:ext uri="{9D8B030D-6E8A-4147-A177-3AD203B41FA5}">
                      <a16:colId xmlns:a16="http://schemas.microsoft.com/office/drawing/2014/main" val="1904846933"/>
                    </a:ext>
                  </a:extLst>
                </a:gridCol>
                <a:gridCol w="678655">
                  <a:extLst>
                    <a:ext uri="{9D8B030D-6E8A-4147-A177-3AD203B41FA5}">
                      <a16:colId xmlns:a16="http://schemas.microsoft.com/office/drawing/2014/main" val="3047967271"/>
                    </a:ext>
                  </a:extLst>
                </a:gridCol>
                <a:gridCol w="2622298">
                  <a:extLst>
                    <a:ext uri="{9D8B030D-6E8A-4147-A177-3AD203B41FA5}">
                      <a16:colId xmlns:a16="http://schemas.microsoft.com/office/drawing/2014/main" val="1903599980"/>
                    </a:ext>
                  </a:extLst>
                </a:gridCol>
              </a:tblGrid>
              <a:tr h="282770"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事業計画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5689147"/>
                  </a:ext>
                </a:extLst>
              </a:tr>
              <a:tr h="318851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共同</a:t>
                      </a:r>
                      <a:endParaRPr kumimoji="1" lang="en-US" altLang="ja-JP" sz="1200" dirty="0"/>
                    </a:p>
                    <a:p>
                      <a:pPr algn="ctr"/>
                      <a:r>
                        <a:rPr kumimoji="1" lang="ja-JP" altLang="en-US" sz="1200" dirty="0"/>
                        <a:t>事業者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1</a:t>
                      </a:r>
                      <a:r>
                        <a:rPr kumimoji="1" lang="ja-JP" altLang="en-US" sz="1200" dirty="0"/>
                        <a:t>次</a:t>
                      </a:r>
                      <a:endParaRPr kumimoji="1" lang="en-US" altLang="ja-JP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894009"/>
                  </a:ext>
                </a:extLst>
              </a:tr>
              <a:tr h="282770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kumimoji="1" lang="ja-JP" altLang="en-US" sz="1200" dirty="0">
                          <a:solidFill>
                            <a:schemeClr val="tx1"/>
                          </a:solidFill>
                        </a:rPr>
                        <a:t>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7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8130484"/>
                  </a:ext>
                </a:extLst>
              </a:tr>
              <a:tr h="318851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/>
                        <a:t>3</a:t>
                      </a:r>
                      <a:r>
                        <a:rPr kumimoji="1" lang="ja-JP" altLang="en-US" sz="1200" dirty="0"/>
                        <a:t>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en-US" altLang="ja-JP" sz="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8826700"/>
                  </a:ext>
                </a:extLst>
              </a:tr>
              <a:tr h="1243228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開発背景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0768996"/>
                  </a:ext>
                </a:extLst>
              </a:tr>
              <a:tr h="963297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200"/>
                        <a:t>活用する</a:t>
                      </a:r>
                      <a:endParaRPr kumimoji="1" lang="en-US" altLang="ja-JP" sz="1200"/>
                    </a:p>
                    <a:p>
                      <a:pPr algn="ctr"/>
                      <a:r>
                        <a:rPr kumimoji="1" lang="ja-JP" altLang="en-US" sz="1200" dirty="0"/>
                        <a:t>県産農林水産物</a:t>
                      </a:r>
                      <a:endParaRPr kumimoji="1" lang="en-US" altLang="ja-JP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en-US" altLang="ja-JP" sz="7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1348305"/>
                  </a:ext>
                </a:extLst>
              </a:tr>
            </a:tbl>
          </a:graphicData>
        </a:graphic>
      </p:graphicFrame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1603B6BF-BFEE-9347-5827-0177039761BB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2416826" y="6521380"/>
            <a:ext cx="4247676" cy="365125"/>
          </a:xfrm>
        </p:spPr>
        <p:txBody>
          <a:bodyPr/>
          <a:lstStyle/>
          <a:p>
            <a:r>
              <a:rPr lang="ja-JP" altLang="en-US" dirty="0"/>
              <a:t>令和８年度山形県地域型食品企業等連携促進事業補助金</a:t>
            </a:r>
          </a:p>
        </p:txBody>
      </p:sp>
    </p:spTree>
    <p:extLst>
      <p:ext uri="{BB962C8B-B14F-4D97-AF65-F5344CB8AC3E}">
        <p14:creationId xmlns:p14="http://schemas.microsoft.com/office/powerpoint/2010/main" val="3652877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AMR_COLOR">
      <a:dk1>
        <a:sysClr val="windowText" lastClr="000000"/>
      </a:dk1>
      <a:lt1>
        <a:sysClr val="window" lastClr="FFFFFF"/>
      </a:lt1>
      <a:dk2>
        <a:srgbClr val="464646"/>
      </a:dk2>
      <a:lt2>
        <a:srgbClr val="E7F4F5"/>
      </a:lt2>
      <a:accent1>
        <a:srgbClr val="1E3081"/>
      </a:accent1>
      <a:accent2>
        <a:srgbClr val="3984B6"/>
      </a:accent2>
      <a:accent3>
        <a:srgbClr val="84CACF"/>
      </a:accent3>
      <a:accent4>
        <a:srgbClr val="A54629"/>
      </a:accent4>
      <a:accent5>
        <a:srgbClr val="E97E3B"/>
      </a:accent5>
      <a:accent6>
        <a:srgbClr val="FBDC68"/>
      </a:accent6>
      <a:hlink>
        <a:srgbClr val="3984B6"/>
      </a:hlink>
      <a:folHlink>
        <a:srgbClr val="1E3081"/>
      </a:folHlink>
    </a:clrScheme>
    <a:fontScheme name="AMR">
      <a:majorFont>
        <a:latin typeface="Segoe UI Semibold"/>
        <a:ea typeface="HGPｺﾞｼｯｸE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>
          <a:defRPr kumimoji="1"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47</Words>
  <Application>Microsoft Office PowerPoint</Application>
  <PresentationFormat>画面に合わせる (4:3)</PresentationFormat>
  <Paragraphs>16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Source Han Sans JP Medium</vt:lpstr>
      <vt:lpstr>Arial</vt:lpstr>
      <vt:lpstr>Calibri</vt:lpstr>
      <vt:lpstr>Segoe UI</vt:lpstr>
      <vt:lpstr>Segoe UI Semibold</vt:lpstr>
      <vt:lpstr>Office ​​テーマ</vt:lpstr>
      <vt:lpstr>株式会社○○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会社名</dc:title>
  <dc:creator>user</dc:creator>
  <cp:lastModifiedBy>土屋皓司</cp:lastModifiedBy>
  <cp:revision>17</cp:revision>
  <cp:lastPrinted>2024-10-03T20:27:17Z</cp:lastPrinted>
  <dcterms:modified xsi:type="dcterms:W3CDTF">2026-08-26T02:04:51Z</dcterms:modified>
</cp:coreProperties>
</file>